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16"/>
  </p:notesMasterIdLst>
  <p:handoutMasterIdLst>
    <p:handoutMasterId r:id="rId17"/>
  </p:handoutMasterIdLst>
  <p:sldIdLst>
    <p:sldId id="256" r:id="rId5"/>
    <p:sldId id="875" r:id="rId6"/>
    <p:sldId id="876" r:id="rId7"/>
    <p:sldId id="877" r:id="rId8"/>
    <p:sldId id="878" r:id="rId9"/>
    <p:sldId id="879" r:id="rId10"/>
    <p:sldId id="880" r:id="rId11"/>
    <p:sldId id="881" r:id="rId12"/>
    <p:sldId id="882" r:id="rId13"/>
    <p:sldId id="883" r:id="rId14"/>
    <p:sldId id="884" r:id="rId15"/>
  </p:sldIdLst>
  <p:sldSz cx="9144000" cy="6858000" type="screen4x3"/>
  <p:notesSz cx="9928225" cy="6797675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60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3469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877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57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80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179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486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35162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59933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929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16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Round Same Side Corner Rectangle 11">
            <a:hlinkClick r:id="rId2" action="ppaction://hlinksldjump"/>
          </p:cNvPr>
          <p:cNvSpPr/>
          <p:nvPr userDrawn="1"/>
        </p:nvSpPr>
        <p:spPr>
          <a:xfrm>
            <a:off x="179512" y="620688"/>
            <a:ext cx="1771699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P1.1 – Economic Problem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 Same Side Corner Rectangle 36">
            <a:hlinkClick r:id="rId3" action="ppaction://hlinksldjump"/>
          </p:cNvPr>
          <p:cNvSpPr/>
          <p:nvPr userDrawn="1"/>
        </p:nvSpPr>
        <p:spPr>
          <a:xfrm>
            <a:off x="2020950" y="620688"/>
            <a:ext cx="1808375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P1.2 – Production Factors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 userDrawn="1"/>
        </p:nvSpPr>
        <p:spPr>
          <a:xfrm>
            <a:off x="3899064" y="620688"/>
            <a:ext cx="1741455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P1.3 – Opportunity</a:t>
            </a:r>
            <a:r>
              <a:rPr lang="en-GB" sz="11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 Same Side Corner Rectangle 12">
            <a:hlinkClick r:id="" action="ppaction://noaction"/>
          </p:cNvPr>
          <p:cNvSpPr/>
          <p:nvPr userDrawn="1"/>
        </p:nvSpPr>
        <p:spPr>
          <a:xfrm>
            <a:off x="5710258" y="620688"/>
            <a:ext cx="882504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P1.4 – PPC’s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 Same Side Corner Rectangle 15">
            <a:hlinkClick r:id="" action="ppaction://noaction"/>
          </p:cNvPr>
          <p:cNvSpPr/>
          <p:nvPr userDrawn="1"/>
        </p:nvSpPr>
        <p:spPr>
          <a:xfrm>
            <a:off x="6662501" y="620688"/>
            <a:ext cx="1368152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P1.5 - Implications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77105" y="983578"/>
            <a:ext cx="8752613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610252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LO1 </a:t>
            </a:r>
            <a:r>
              <a:rPr lang="en-US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Basic </a:t>
            </a:r>
            <a:r>
              <a:rPr lang="en-US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Economic Problem – Workbook Questions</a:t>
            </a:r>
            <a:endParaRPr lang="en-GB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61936" y="316394"/>
            <a:ext cx="67585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GB" sz="3400" b="1" dirty="0" smtClean="0"/>
              <a:t>LO1 – Basic Economic Problem</a:t>
            </a: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1.2 – </a:t>
            </a:r>
            <a:r>
              <a:rPr lang="en-GB" sz="4000" dirty="0" smtClean="0"/>
              <a:t>Economic Systems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000" dirty="0" smtClean="0"/>
              <a:t>With the use of a relevant example, explain how prices are determined in a free market economy.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</a:t>
            </a:r>
          </a:p>
          <a:p>
            <a:pPr marL="457200" indent="-4572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000" dirty="0" smtClean="0"/>
              <a:t>a </a:t>
            </a:r>
            <a:r>
              <a:rPr lang="en-US" sz="2000" dirty="0"/>
              <a:t>Explain what is meant by a mixed </a:t>
            </a:r>
            <a:r>
              <a:rPr lang="en-US" sz="2000" dirty="0" smtClean="0"/>
              <a:t>economy.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 </a:t>
            </a:r>
            <a:r>
              <a:rPr lang="en-US" sz="2000" dirty="0"/>
              <a:t>Explain why most countries operate mixed economies</a:t>
            </a:r>
            <a:r>
              <a:rPr lang="en-US" sz="2000" dirty="0" smtClean="0"/>
              <a:t>.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5997820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1.2 – </a:t>
            </a:r>
            <a:r>
              <a:rPr lang="en-GB" sz="4000" dirty="0" smtClean="0"/>
              <a:t>Economic Systems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why there is less inequality in income and wealth distribution in planned (</a:t>
            </a:r>
            <a:r>
              <a:rPr lang="en-US" sz="2000" dirty="0" smtClean="0"/>
              <a:t>command) economies </a:t>
            </a:r>
            <a:r>
              <a:rPr lang="en-US" sz="2000" dirty="0"/>
              <a:t>than market economies.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endParaRPr lang="en-US" sz="2000" dirty="0"/>
          </a:p>
          <a:p>
            <a:pPr marL="457200" indent="-4572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sz="2000" dirty="0" smtClean="0"/>
              <a:t>Discuss </a:t>
            </a:r>
            <a:r>
              <a:rPr lang="en-US" sz="2000" dirty="0"/>
              <a:t>whether people living in a mixed economy would benefit if their country changed to </a:t>
            </a:r>
            <a:r>
              <a:rPr lang="en-US" sz="2000" dirty="0" smtClean="0"/>
              <a:t>a market </a:t>
            </a:r>
            <a:r>
              <a:rPr lang="en-US" sz="2000" dirty="0"/>
              <a:t>system (free market economy). </a:t>
            </a:r>
            <a:r>
              <a:rPr lang="en-US" sz="2000" dirty="0" smtClean="0"/>
              <a:t>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67991418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1.1 - </a:t>
            </a:r>
            <a:r>
              <a:rPr lang="en-GB" sz="4000" dirty="0"/>
              <a:t>The </a:t>
            </a:r>
            <a:r>
              <a:rPr lang="en-GB" sz="4000" dirty="0" smtClean="0"/>
              <a:t>Basic Economic Problem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+mj-lt"/>
              <a:buAutoNum type="arabicPeriod"/>
              <a:tabLst>
                <a:tab pos="812800" algn="l"/>
              </a:tabLst>
            </a:pPr>
            <a:r>
              <a:rPr lang="en-US" sz="1920" dirty="0" smtClean="0"/>
              <a:t>The </a:t>
            </a:r>
            <a:r>
              <a:rPr lang="en-US" sz="1920" dirty="0"/>
              <a:t>basic economic problem </a:t>
            </a:r>
            <a:r>
              <a:rPr lang="en-US" sz="1920" dirty="0" smtClean="0"/>
              <a:t>is</a:t>
            </a:r>
            <a:br>
              <a:rPr lang="en-US" sz="1920" dirty="0" smtClean="0"/>
            </a:br>
            <a:r>
              <a:rPr lang="en-US" sz="1920" b="1" dirty="0" smtClean="0"/>
              <a:t>A</a:t>
            </a:r>
            <a:r>
              <a:rPr lang="en-US" sz="1920" dirty="0" smtClean="0"/>
              <a:t> 	how </a:t>
            </a:r>
            <a:r>
              <a:rPr lang="en-US" sz="1920" dirty="0"/>
              <a:t>to satisfy limited wants and needs with </a:t>
            </a:r>
            <a:r>
              <a:rPr lang="en-US" sz="1920" dirty="0" smtClean="0"/>
              <a:t>unlimited resources</a:t>
            </a:r>
            <a:br>
              <a:rPr lang="en-US" sz="1920" dirty="0" smtClean="0"/>
            </a:br>
            <a:r>
              <a:rPr lang="en-US" sz="1920" b="1" dirty="0" smtClean="0"/>
              <a:t>B</a:t>
            </a:r>
            <a:r>
              <a:rPr lang="en-US" sz="1920" dirty="0" smtClean="0"/>
              <a:t> 	how </a:t>
            </a:r>
            <a:r>
              <a:rPr lang="en-US" sz="1920" dirty="0"/>
              <a:t>to allocate scarce resources to </a:t>
            </a:r>
            <a:r>
              <a:rPr lang="en-US" sz="1920" dirty="0" smtClean="0"/>
              <a:t>satisfy unlimited </a:t>
            </a:r>
            <a:r>
              <a:rPr lang="en-US" sz="1920" dirty="0"/>
              <a:t>needs and </a:t>
            </a:r>
            <a:r>
              <a:rPr lang="en-US" sz="1920" dirty="0" smtClean="0"/>
              <a:t>wants</a:t>
            </a:r>
            <a:br>
              <a:rPr lang="en-US" sz="1920" dirty="0" smtClean="0"/>
            </a:br>
            <a:r>
              <a:rPr lang="en-US" sz="1920" b="1" dirty="0" smtClean="0"/>
              <a:t>C</a:t>
            </a:r>
            <a:r>
              <a:rPr lang="en-US" sz="1920" dirty="0" smtClean="0"/>
              <a:t> 	the </a:t>
            </a:r>
            <a:r>
              <a:rPr lang="en-US" sz="1920" dirty="0"/>
              <a:t>interaction of market forces to satisfy </a:t>
            </a:r>
            <a:r>
              <a:rPr lang="en-US" sz="1920" dirty="0" smtClean="0"/>
              <a:t>unlimited </a:t>
            </a:r>
            <a:r>
              <a:rPr lang="en-US" sz="1920" dirty="0"/>
              <a:t>needs and </a:t>
            </a:r>
            <a:r>
              <a:rPr lang="en-US" sz="1920" dirty="0" smtClean="0"/>
              <a:t>wants</a:t>
            </a:r>
            <a:br>
              <a:rPr lang="en-US" sz="1920" dirty="0" smtClean="0"/>
            </a:br>
            <a:r>
              <a:rPr lang="en-US" sz="1920" b="1" dirty="0" smtClean="0"/>
              <a:t>D</a:t>
            </a:r>
            <a:r>
              <a:rPr lang="en-US" sz="1920" dirty="0" smtClean="0"/>
              <a:t> 	meeting </a:t>
            </a:r>
            <a:r>
              <a:rPr lang="en-US" sz="1920" dirty="0"/>
              <a:t>increased demand for goods and </a:t>
            </a:r>
            <a:r>
              <a:rPr lang="en-US" sz="1920" dirty="0" smtClean="0"/>
              <a:t>services </a:t>
            </a:r>
            <a:r>
              <a:rPr lang="en-US" sz="1920" dirty="0"/>
              <a:t>with limited </a:t>
            </a:r>
            <a:r>
              <a:rPr lang="en-US" sz="1920" dirty="0" smtClean="0"/>
              <a:t>	resources</a:t>
            </a:r>
            <a:endParaRPr lang="en-US" sz="1920" dirty="0"/>
          </a:p>
          <a:p>
            <a:pPr marL="355600" indent="-355600">
              <a:buFont typeface="+mj-lt"/>
              <a:buAutoNum type="arabicPeriod"/>
              <a:tabLst>
                <a:tab pos="812800" algn="l"/>
              </a:tabLst>
            </a:pPr>
            <a:r>
              <a:rPr lang="en-US" sz="1920" dirty="0" smtClean="0"/>
              <a:t>An </a:t>
            </a:r>
            <a:r>
              <a:rPr lang="en-US" sz="1920" dirty="0"/>
              <a:t>example of a free good </a:t>
            </a:r>
            <a:r>
              <a:rPr lang="en-US" sz="1920" dirty="0" smtClean="0"/>
              <a:t>is</a:t>
            </a:r>
            <a:br>
              <a:rPr lang="en-US" sz="1920" dirty="0" smtClean="0"/>
            </a:br>
            <a:r>
              <a:rPr lang="fr-FR" sz="1920" b="1" dirty="0" smtClean="0"/>
              <a:t>A</a:t>
            </a:r>
            <a:r>
              <a:rPr lang="fr-FR" sz="1920" dirty="0" smtClean="0"/>
              <a:t> 	public </a:t>
            </a:r>
            <a:r>
              <a:rPr lang="fr-FR" sz="1920" dirty="0" err="1"/>
              <a:t>domain</a:t>
            </a:r>
            <a:r>
              <a:rPr lang="fr-FR" sz="1920" dirty="0"/>
              <a:t> web </a:t>
            </a:r>
            <a:r>
              <a:rPr lang="fr-FR" sz="1920" dirty="0" smtClean="0"/>
              <a:t>pages</a:t>
            </a:r>
            <a:br>
              <a:rPr lang="fr-FR" sz="1920" dirty="0" smtClean="0"/>
            </a:br>
            <a:r>
              <a:rPr lang="en-GB" sz="1920" b="1" dirty="0" smtClean="0"/>
              <a:t>B</a:t>
            </a:r>
            <a:r>
              <a:rPr lang="en-GB" sz="1920" dirty="0" smtClean="0"/>
              <a:t> 	running shoes</a:t>
            </a:r>
            <a:r>
              <a:rPr lang="en-GB" sz="1920" dirty="0"/>
              <a:t/>
            </a:r>
            <a:br>
              <a:rPr lang="en-GB" sz="1920" dirty="0"/>
            </a:br>
            <a:r>
              <a:rPr lang="en-GB" sz="1920" b="1" dirty="0" smtClean="0"/>
              <a:t>C</a:t>
            </a:r>
            <a:r>
              <a:rPr lang="en-GB" sz="1920" dirty="0" smtClean="0"/>
              <a:t> 	housing</a:t>
            </a:r>
            <a:br>
              <a:rPr lang="en-GB" sz="1920" dirty="0" smtClean="0"/>
            </a:br>
            <a:r>
              <a:rPr lang="en-GB" sz="1920" b="1" dirty="0" smtClean="0"/>
              <a:t>D</a:t>
            </a:r>
            <a:r>
              <a:rPr lang="en-GB" sz="1920" dirty="0" smtClean="0"/>
              <a:t> 	tennis rackets</a:t>
            </a:r>
          </a:p>
          <a:p>
            <a:pPr marL="355600" indent="-355600">
              <a:buFont typeface="+mj-lt"/>
              <a:buAutoNum type="arabicPeriod"/>
              <a:tabLst>
                <a:tab pos="812800" algn="l"/>
              </a:tabLst>
            </a:pPr>
            <a:r>
              <a:rPr lang="en-US" sz="1920" dirty="0" smtClean="0"/>
              <a:t>An </a:t>
            </a:r>
            <a:r>
              <a:rPr lang="en-US" sz="1920" dirty="0"/>
              <a:t>olive farm in Northern Italy produces organic olive oil which it sells on its website to </a:t>
            </a:r>
            <a:r>
              <a:rPr lang="en-US" sz="1920" dirty="0" smtClean="0"/>
              <a:t>specialist shops </a:t>
            </a:r>
            <a:r>
              <a:rPr lang="en-US" sz="1920" dirty="0"/>
              <a:t>around the world. An example of tertiary industry activity </a:t>
            </a:r>
            <a:r>
              <a:rPr lang="en-US" sz="1920" dirty="0" smtClean="0"/>
              <a:t>is</a:t>
            </a:r>
            <a:br>
              <a:rPr lang="en-US" sz="1920" dirty="0" smtClean="0"/>
            </a:br>
            <a:r>
              <a:rPr lang="en-US" sz="1920" b="1" dirty="0" smtClean="0"/>
              <a:t>A</a:t>
            </a:r>
            <a:r>
              <a:rPr lang="en-US" sz="1920" dirty="0" smtClean="0"/>
              <a:t> 	crushing </a:t>
            </a:r>
            <a:r>
              <a:rPr lang="en-US" sz="1920" dirty="0"/>
              <a:t>the olives to extract the </a:t>
            </a:r>
            <a:r>
              <a:rPr lang="en-US" sz="1920" dirty="0" smtClean="0"/>
              <a:t>oil</a:t>
            </a:r>
            <a:br>
              <a:rPr lang="en-US" sz="1920" dirty="0" smtClean="0"/>
            </a:br>
            <a:r>
              <a:rPr lang="en-US" sz="1920" b="1" dirty="0" smtClean="0"/>
              <a:t>B</a:t>
            </a:r>
            <a:r>
              <a:rPr lang="en-US" sz="1920" dirty="0" smtClean="0"/>
              <a:t> 	growing </a:t>
            </a:r>
            <a:r>
              <a:rPr lang="en-US" sz="1920" dirty="0"/>
              <a:t>olive </a:t>
            </a:r>
            <a:r>
              <a:rPr lang="en-US" sz="1920" dirty="0" smtClean="0"/>
              <a:t>trees</a:t>
            </a:r>
            <a:br>
              <a:rPr lang="en-US" sz="1920" dirty="0" smtClean="0"/>
            </a:br>
            <a:r>
              <a:rPr lang="en-US" sz="1920" b="1" dirty="0" smtClean="0"/>
              <a:t>C</a:t>
            </a:r>
            <a:r>
              <a:rPr lang="en-US" sz="1920" dirty="0" smtClean="0"/>
              <a:t> 	selling </a:t>
            </a:r>
            <a:r>
              <a:rPr lang="en-US" sz="1920" dirty="0"/>
              <a:t>the oil over the </a:t>
            </a:r>
            <a:r>
              <a:rPr lang="en-US" sz="1920" dirty="0" smtClean="0"/>
              <a:t>internet</a:t>
            </a:r>
            <a:br>
              <a:rPr lang="en-US" sz="1920" dirty="0" smtClean="0"/>
            </a:br>
            <a:r>
              <a:rPr lang="en-US" sz="1920" b="1" dirty="0" smtClean="0"/>
              <a:t>D</a:t>
            </a:r>
            <a:r>
              <a:rPr lang="en-US" sz="1920" dirty="0" smtClean="0"/>
              <a:t> 	bottling </a:t>
            </a:r>
            <a:r>
              <a:rPr lang="en-US" sz="1920" dirty="0"/>
              <a:t>the olive oil</a:t>
            </a:r>
            <a:endParaRPr lang="en-GB" sz="1920" dirty="0"/>
          </a:p>
        </p:txBody>
      </p:sp>
      <p:sp>
        <p:nvSpPr>
          <p:cNvPr id="2" name="TextBox 1"/>
          <p:cNvSpPr txBox="1"/>
          <p:nvPr/>
        </p:nvSpPr>
        <p:spPr>
          <a:xfrm>
            <a:off x="8363168" y="1052761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597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263" t="33192" r="64175" b="27590"/>
          <a:stretch/>
        </p:blipFill>
        <p:spPr>
          <a:xfrm>
            <a:off x="5760132" y="1052736"/>
            <a:ext cx="3060340" cy="2448272"/>
          </a:xfrm>
          <a:prstGeom prst="rect">
            <a:avLst/>
          </a:prstGeom>
        </p:spPr>
      </p:pic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1.1 - </a:t>
            </a:r>
            <a:r>
              <a:rPr lang="en-GB" sz="4000" dirty="0"/>
              <a:t>The </a:t>
            </a:r>
            <a:r>
              <a:rPr lang="en-GB" sz="4000" dirty="0" smtClean="0"/>
              <a:t>Basic Economic Problem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12800" algn="l"/>
                <a:tab pos="8348663" algn="r"/>
              </a:tabLst>
            </a:pPr>
            <a:r>
              <a:rPr lang="en-US" sz="1900" dirty="0"/>
              <a:t>Study the production possibility frontier diagram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right for </a:t>
            </a:r>
            <a:r>
              <a:rPr lang="en-US" sz="1900" dirty="0"/>
              <a:t>Country X. which produces only two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goods, wheat </a:t>
            </a:r>
            <a:r>
              <a:rPr lang="en-US" sz="1900" dirty="0"/>
              <a:t>and oil. Use this diagram to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answer </a:t>
            </a:r>
            <a:r>
              <a:rPr lang="en-US" sz="1900" dirty="0"/>
              <a:t>Questions 4 to 6</a:t>
            </a:r>
            <a:r>
              <a:rPr lang="en-US" sz="1900" dirty="0" smtClean="0"/>
              <a:t>.</a:t>
            </a:r>
          </a:p>
          <a:p>
            <a:pPr marL="355600" indent="-3556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1900" dirty="0" smtClean="0"/>
              <a:t>If </a:t>
            </a:r>
            <a:r>
              <a:rPr lang="en-US" sz="1900" dirty="0"/>
              <a:t>Country X wishes to increase the production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of </a:t>
            </a:r>
            <a:r>
              <a:rPr lang="en-US" sz="1900" dirty="0"/>
              <a:t>wheat from W2 to W1 the opportunity cost 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>in terms </a:t>
            </a:r>
            <a:r>
              <a:rPr lang="en-US" sz="1900" dirty="0"/>
              <a:t>of oil </a:t>
            </a:r>
            <a:r>
              <a:rPr lang="en-US" sz="1900" dirty="0" smtClean="0"/>
              <a:t>is</a:t>
            </a:r>
            <a:br>
              <a:rPr lang="en-US" sz="1900" dirty="0" smtClean="0"/>
            </a:br>
            <a:r>
              <a:rPr lang="en-US" sz="1900" dirty="0" smtClean="0"/>
              <a:t>A 	</a:t>
            </a:r>
            <a:r>
              <a:rPr lang="en-US" sz="1900" dirty="0" err="1" smtClean="0"/>
              <a:t>Cto</a:t>
            </a:r>
            <a:r>
              <a:rPr lang="en-US" sz="1900" dirty="0" smtClean="0"/>
              <a:t> D</a:t>
            </a:r>
            <a:br>
              <a:rPr lang="en-US" sz="1900" dirty="0" smtClean="0"/>
            </a:br>
            <a:r>
              <a:rPr lang="en-US" sz="1900" dirty="0" smtClean="0"/>
              <a:t>B 	an </a:t>
            </a:r>
            <a:r>
              <a:rPr lang="en-US" sz="1900" dirty="0"/>
              <a:t>increase in oil production from 0 1 to 0 </a:t>
            </a:r>
            <a:r>
              <a:rPr lang="en-US" sz="1900" dirty="0" smtClean="0"/>
              <a:t>2</a:t>
            </a:r>
            <a:br>
              <a:rPr lang="en-US" sz="1900" dirty="0" smtClean="0"/>
            </a:br>
            <a:r>
              <a:rPr lang="en-US" sz="1900" dirty="0" smtClean="0"/>
              <a:t>C 	a </a:t>
            </a:r>
            <a:r>
              <a:rPr lang="en-US" sz="1900" dirty="0"/>
              <a:t>decrease in oil production from 0 2 to 0 </a:t>
            </a:r>
            <a:r>
              <a:rPr lang="en-US" sz="1900" dirty="0" smtClean="0"/>
              <a:t>1</a:t>
            </a:r>
            <a:br>
              <a:rPr lang="en-US" sz="1900" dirty="0" smtClean="0"/>
            </a:br>
            <a:r>
              <a:rPr lang="en-US" sz="1900" dirty="0" smtClean="0"/>
              <a:t>D 	an </a:t>
            </a:r>
            <a:r>
              <a:rPr lang="en-US" sz="1900" dirty="0"/>
              <a:t>outward shift of the PPF curve to point </a:t>
            </a:r>
            <a:r>
              <a:rPr lang="en-US" sz="1900" dirty="0" smtClean="0"/>
              <a:t>E</a:t>
            </a:r>
          </a:p>
          <a:p>
            <a:pPr marL="355600" indent="-3556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1900" dirty="0" smtClean="0"/>
              <a:t>At </a:t>
            </a:r>
            <a:r>
              <a:rPr lang="en-US" sz="1900" dirty="0"/>
              <a:t>which point is there spare capacity in the </a:t>
            </a:r>
            <a:r>
              <a:rPr lang="en-US" sz="1900" dirty="0" smtClean="0"/>
              <a:t>economy?</a:t>
            </a:r>
            <a:br>
              <a:rPr lang="en-US" sz="1900" dirty="0" smtClean="0"/>
            </a:br>
            <a:r>
              <a:rPr lang="en-US" sz="1900" dirty="0" smtClean="0"/>
              <a:t>A	C</a:t>
            </a:r>
            <a:br>
              <a:rPr lang="en-US" sz="1900" dirty="0" smtClean="0"/>
            </a:br>
            <a:r>
              <a:rPr lang="en-US" sz="1900" dirty="0" smtClean="0"/>
              <a:t>B 	F</a:t>
            </a:r>
            <a:br>
              <a:rPr lang="en-US" sz="1900" dirty="0" smtClean="0"/>
            </a:br>
            <a:r>
              <a:rPr lang="en-US" sz="1900" dirty="0" smtClean="0"/>
              <a:t>C 	D</a:t>
            </a:r>
            <a:br>
              <a:rPr lang="en-US" sz="1900" dirty="0" smtClean="0"/>
            </a:br>
            <a:r>
              <a:rPr lang="en-US" sz="1900" dirty="0" err="1" smtClean="0"/>
              <a:t>D</a:t>
            </a:r>
            <a:r>
              <a:rPr lang="en-US" sz="1900" dirty="0" smtClean="0"/>
              <a:t> 	E</a:t>
            </a:r>
          </a:p>
        </p:txBody>
      </p:sp>
    </p:spTree>
    <p:extLst>
      <p:ext uri="{BB962C8B-B14F-4D97-AF65-F5344CB8AC3E}">
        <p14:creationId xmlns:p14="http://schemas.microsoft.com/office/powerpoint/2010/main" val="12409415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1.1 - </a:t>
            </a:r>
            <a:r>
              <a:rPr lang="en-GB" sz="4000" dirty="0"/>
              <a:t>The </a:t>
            </a:r>
            <a:r>
              <a:rPr lang="en-GB" sz="4000" dirty="0" smtClean="0"/>
              <a:t>Basic Economic Problem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sz="1900" dirty="0"/>
              <a:t>Describe two ways in which Country X could increase the productive capacity of the economy and cause its PPF curve to shift outwards to point E. 	[4</a:t>
            </a:r>
            <a:r>
              <a:rPr lang="en-US" sz="1900" dirty="0" smtClean="0"/>
              <a:t>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sz="1900" dirty="0"/>
          </a:p>
          <a:p>
            <a:pPr marL="457200" indent="-45720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sz="1900" dirty="0" smtClean="0"/>
              <a:t>Give </a:t>
            </a:r>
            <a:r>
              <a:rPr lang="en-US" sz="1900" dirty="0"/>
              <a:t>one example of a capital-intensive industry and one example of a </a:t>
            </a:r>
            <a:r>
              <a:rPr lang="en-US" sz="1900" dirty="0" err="1" smtClean="0"/>
              <a:t>labour-intensive</a:t>
            </a:r>
            <a:r>
              <a:rPr lang="en-US" sz="1900" dirty="0" smtClean="0"/>
              <a:t> industry</a:t>
            </a:r>
            <a:r>
              <a:rPr lang="en-US" sz="1900" dirty="0"/>
              <a:t>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</a:t>
            </a:r>
            <a:endParaRPr lang="en-US" sz="1900" dirty="0"/>
          </a:p>
          <a:p>
            <a:pPr marL="355600" indent="-355600">
              <a:buFont typeface="+mj-lt"/>
              <a:buAutoNum type="arabicPeriod" startAt="6"/>
              <a:tabLst>
                <a:tab pos="812800" algn="l"/>
                <a:tab pos="8348663" algn="r"/>
              </a:tabLst>
            </a:pPr>
            <a:r>
              <a:rPr lang="en-US" sz="1900" dirty="0" smtClean="0"/>
              <a:t>Define </a:t>
            </a:r>
            <a:r>
              <a:rPr lang="en-US" sz="1900" dirty="0"/>
              <a:t>opportunity cost using a real-life example</a:t>
            </a:r>
            <a:r>
              <a:rPr lang="en-US" sz="1900" dirty="0" smtClean="0"/>
              <a:t>.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79560172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1.1 - </a:t>
            </a:r>
            <a:r>
              <a:rPr lang="en-GB" sz="4000" dirty="0"/>
              <a:t>The </a:t>
            </a:r>
            <a:r>
              <a:rPr lang="en-GB" sz="4000" dirty="0" smtClean="0"/>
              <a:t>Basic Economic Problem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sz="1900" dirty="0" smtClean="0"/>
              <a:t>The table shows the sectors of industry in Country Y expressed as a percentage of annual GDP in 2014.</a:t>
            </a:r>
            <a:br>
              <a:rPr lang="en-US" sz="19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dirty="0"/>
              <a:t/>
            </a:r>
            <a:br>
              <a:rPr lang="en-US" sz="1900" dirty="0"/>
            </a:br>
            <a:r>
              <a:rPr lang="en-US" sz="1900" dirty="0"/>
              <a:t>Between 1994 and 2014 the percentage of Country Y's GDP made up of agriculture decreased </a:t>
            </a:r>
            <a:r>
              <a:rPr lang="en-US" sz="1900" dirty="0" smtClean="0"/>
              <a:t>from 62</a:t>
            </a:r>
            <a:r>
              <a:rPr lang="en-US" sz="1900" dirty="0"/>
              <a:t>% to 47% and the service sector increased by 16%. Suggest two reasons for this change. </a:t>
            </a:r>
            <a:r>
              <a:rPr lang="en-US" sz="1900" dirty="0" smtClean="0"/>
              <a:t>	[</a:t>
            </a:r>
            <a:r>
              <a:rPr lang="en-US" sz="1900" dirty="0"/>
              <a:t>4 marks</a:t>
            </a:r>
            <a:r>
              <a:rPr lang="en-US" sz="1900" dirty="0" smtClean="0"/>
              <a:t>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sz="19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424742"/>
              </p:ext>
            </p:extLst>
          </p:nvPr>
        </p:nvGraphicFramePr>
        <p:xfrm>
          <a:off x="755576" y="1844824"/>
          <a:ext cx="8064896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4752528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Percentage of GDP%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2000" b="1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Type of industry</a:t>
                      </a:r>
                      <a:endParaRPr lang="en-GB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Agriculture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Manufacturing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20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Services (including tourism)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0984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1.1 - </a:t>
            </a:r>
            <a:r>
              <a:rPr lang="en-GB" sz="4000" dirty="0"/>
              <a:t>The </a:t>
            </a:r>
            <a:r>
              <a:rPr lang="en-GB" sz="4000" dirty="0" smtClean="0"/>
              <a:t>Basic Economic Problem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Font typeface="+mj-lt"/>
              <a:buAutoNum type="arabicPeriod" startAt="10"/>
              <a:tabLst>
                <a:tab pos="812800" algn="l"/>
                <a:tab pos="8348663" algn="r"/>
              </a:tabLst>
            </a:pPr>
            <a:r>
              <a:rPr lang="en-US" dirty="0" smtClean="0"/>
              <a:t>(a) Diaby, </a:t>
            </a:r>
            <a:r>
              <a:rPr lang="en-US" dirty="0"/>
              <a:t>an entrepreneur, opened an internet cafe in a village in Ghana equipped with ten </a:t>
            </a:r>
            <a:r>
              <a:rPr lang="en-US" dirty="0" smtClean="0"/>
              <a:t>computers and </a:t>
            </a:r>
            <a:r>
              <a:rPr lang="en-US" dirty="0" err="1"/>
              <a:t>wi-fi</a:t>
            </a:r>
            <a:r>
              <a:rPr lang="en-US" dirty="0"/>
              <a:t> for customer use. The cafe is very popular with students, farmers and people in the </a:t>
            </a:r>
            <a:r>
              <a:rPr lang="en-US" dirty="0" smtClean="0"/>
              <a:t>village who </a:t>
            </a:r>
            <a:r>
              <a:rPr lang="en-US" dirty="0"/>
              <a:t>run or would like to run their own businesses. Farmers use it to research information </a:t>
            </a:r>
            <a:r>
              <a:rPr lang="en-US" dirty="0" smtClean="0"/>
              <a:t>about new </a:t>
            </a:r>
            <a:r>
              <a:rPr lang="en-US" dirty="0"/>
              <a:t>farming techniques and where to get the best market price for their produce. </a:t>
            </a:r>
            <a:br>
              <a:rPr lang="en-US" dirty="0"/>
            </a:br>
            <a:r>
              <a:rPr lang="en-US" dirty="0" smtClean="0"/>
              <a:t>Other villagers use </a:t>
            </a:r>
            <a:r>
              <a:rPr lang="en-US" dirty="0"/>
              <a:t>it to find out about installing solar power and how to access funds available for financing </a:t>
            </a:r>
            <a:r>
              <a:rPr lang="en-US" dirty="0" smtClean="0"/>
              <a:t>new and </a:t>
            </a:r>
            <a:r>
              <a:rPr lang="en-US" dirty="0"/>
              <a:t>existing businesses. </a:t>
            </a:r>
            <a:r>
              <a:rPr lang="en-US" dirty="0" smtClean="0"/>
              <a:t>Diaby </a:t>
            </a:r>
            <a:r>
              <a:rPr lang="en-US" dirty="0" err="1"/>
              <a:t>organises</a:t>
            </a:r>
            <a:r>
              <a:rPr lang="en-US" dirty="0"/>
              <a:t> classes on how to use computers and how to post </a:t>
            </a:r>
            <a:r>
              <a:rPr lang="en-US" dirty="0" smtClean="0"/>
              <a:t>useful information</a:t>
            </a:r>
            <a:r>
              <a:rPr lang="en-US" dirty="0"/>
              <a:t>, such as energy saving and new planting </a:t>
            </a:r>
            <a:r>
              <a:rPr lang="en-US" dirty="0" smtClean="0"/>
              <a:t>techniques. </a:t>
            </a:r>
            <a:br>
              <a:rPr lang="en-US" dirty="0" smtClean="0"/>
            </a:br>
            <a:r>
              <a:rPr lang="en-US" dirty="0" smtClean="0"/>
              <a:t>(a) </a:t>
            </a:r>
            <a:r>
              <a:rPr lang="en-US" dirty="0"/>
              <a:t>Use a PPF curve to show the impact of the internet cafe on the output of the village. </a:t>
            </a:r>
            <a:r>
              <a:rPr lang="en-US" dirty="0" smtClean="0"/>
              <a:t>	[</a:t>
            </a:r>
            <a:r>
              <a:rPr lang="en-US" dirty="0"/>
              <a:t>4 marks]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051720" y="3933056"/>
            <a:ext cx="5472608" cy="2664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0236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1.1 - </a:t>
            </a:r>
            <a:r>
              <a:rPr lang="en-GB" sz="4000" dirty="0"/>
              <a:t>The </a:t>
            </a:r>
            <a:r>
              <a:rPr lang="en-GB" sz="4000" dirty="0" smtClean="0"/>
              <a:t>Basic Economic Problem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Font typeface="+mj-lt"/>
              <a:buAutoNum type="arabicPeriod" startAt="10"/>
              <a:tabLst>
                <a:tab pos="812800" algn="l"/>
                <a:tab pos="8348663" algn="r"/>
              </a:tabLst>
            </a:pPr>
            <a:r>
              <a:rPr lang="en-US" sz="2000" dirty="0"/>
              <a:t>b Explain two reasons why productivity in the village has increased as a result of the internet</a:t>
            </a:r>
            <a:r>
              <a:rPr lang="en-US" sz="2000" dirty="0" smtClean="0"/>
              <a:t>.	[</a:t>
            </a:r>
            <a:r>
              <a:rPr lang="en-US" sz="2000" dirty="0"/>
              <a:t>4marks</a:t>
            </a:r>
            <a:r>
              <a:rPr lang="en-US" sz="2000" dirty="0" smtClean="0"/>
              <a:t>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618435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1.2 – </a:t>
            </a:r>
            <a:r>
              <a:rPr lang="en-GB" sz="4000" dirty="0" smtClean="0"/>
              <a:t>Economic Systems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What </a:t>
            </a:r>
            <a:r>
              <a:rPr lang="en-US" sz="2000" dirty="0"/>
              <a:t>term is used to describe the way in which an economy is </a:t>
            </a:r>
            <a:r>
              <a:rPr lang="en-US" sz="2000" dirty="0" err="1"/>
              <a:t>organised</a:t>
            </a:r>
            <a:r>
              <a:rPr lang="en-US" sz="2000" dirty="0"/>
              <a:t> and run, including </a:t>
            </a:r>
            <a:r>
              <a:rPr lang="en-US" sz="2000" dirty="0" smtClean="0"/>
              <a:t>how resources </a:t>
            </a:r>
            <a:r>
              <a:rPr lang="en-US" sz="2000" dirty="0"/>
              <a:t>are best </a:t>
            </a:r>
            <a:r>
              <a:rPr lang="en-US" sz="2000" dirty="0" smtClean="0"/>
              <a:t>allocated?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The </a:t>
            </a:r>
            <a:r>
              <a:rPr lang="en-US" sz="2000" dirty="0"/>
              <a:t>basic economic </a:t>
            </a:r>
            <a:r>
              <a:rPr lang="en-US" sz="2000" dirty="0" smtClean="0"/>
              <a:t>problem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Scarcity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Economic systems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Economic agents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economic agent(s) are the decision makers in a mixed economy?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Households and firms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Households, firms and the government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Government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Government and firms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economic system relies on the government to allocate </a:t>
            </a:r>
            <a:r>
              <a:rPr lang="en-US" sz="2000" dirty="0" smtClean="0"/>
              <a:t>resources?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Market economy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Planned economy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Mixed economy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Free </a:t>
            </a:r>
            <a:r>
              <a:rPr lang="en-US" sz="2000" dirty="0"/>
              <a:t>market economy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7426849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1.2 – </a:t>
            </a:r>
            <a:r>
              <a:rPr lang="en-GB" sz="4000" dirty="0" smtClean="0"/>
              <a:t>Economic Systems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disadvantage of operating a free market economic </a:t>
            </a:r>
            <a:r>
              <a:rPr lang="en-US" sz="2000" dirty="0" smtClean="0"/>
              <a:t>system?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Bureaucracy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Lack </a:t>
            </a:r>
            <a:r>
              <a:rPr lang="en-US" sz="2000" dirty="0"/>
              <a:t>of economic </a:t>
            </a:r>
            <a:r>
              <a:rPr lang="en-US" sz="2000" dirty="0" smtClean="0"/>
              <a:t>freedom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Lack </a:t>
            </a:r>
            <a:r>
              <a:rPr lang="en-US" sz="2000" dirty="0"/>
              <a:t>of incentives to </a:t>
            </a:r>
            <a:r>
              <a:rPr lang="en-US" sz="2000" dirty="0" smtClean="0"/>
              <a:t>work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Income </a:t>
            </a:r>
            <a:r>
              <a:rPr lang="en-US" sz="2000" dirty="0"/>
              <a:t>and wealth inequalities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not a fundamental economic question that needs to be addressed by </a:t>
            </a:r>
            <a:r>
              <a:rPr lang="en-US" sz="2000" dirty="0" smtClean="0"/>
              <a:t>any economic system?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How </a:t>
            </a:r>
            <a:r>
              <a:rPr lang="en-US" sz="2000" dirty="0"/>
              <a:t>should production take </a:t>
            </a:r>
            <a:r>
              <a:rPr lang="en-US" sz="2000" dirty="0" smtClean="0"/>
              <a:t>place?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For </a:t>
            </a:r>
            <a:r>
              <a:rPr lang="en-US" sz="2000" dirty="0"/>
              <a:t>whom should production take </a:t>
            </a:r>
            <a:r>
              <a:rPr lang="en-US" sz="2000" dirty="0" smtClean="0"/>
              <a:t>place?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Why </a:t>
            </a:r>
            <a:r>
              <a:rPr lang="en-US" sz="2000" dirty="0"/>
              <a:t>should production take </a:t>
            </a:r>
            <a:r>
              <a:rPr lang="en-US" sz="2000" dirty="0" smtClean="0"/>
              <a:t>place?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What </a:t>
            </a:r>
            <a:r>
              <a:rPr lang="en-US" sz="2000" dirty="0"/>
              <a:t>production should take place</a:t>
            </a:r>
            <a:r>
              <a:rPr lang="en-US" sz="2000" dirty="0" smtClean="0"/>
              <a:t>?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/>
              <a:t>Outline two features of a planned economic system</a:t>
            </a:r>
            <a:r>
              <a:rPr lang="en-US" sz="2000" dirty="0" smtClean="0"/>
              <a:t>.</a:t>
            </a:r>
            <a:r>
              <a:rPr lang="en-GB" sz="2000" dirty="0"/>
              <a:t>	</a:t>
            </a:r>
            <a:r>
              <a:rPr lang="en-GB" sz="2000" dirty="0" smtClean="0"/>
              <a:t>[4]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5815843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1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DD945F-B7B0-4691-A0D0-E2EAD6DA23B3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50979</TotalTime>
  <Words>334</Words>
  <Application>Microsoft Office PowerPoint</Application>
  <PresentationFormat>On-screen Show (4:3)</PresentationFormat>
  <Paragraphs>56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1.1 - The Basic Economic Problem</vt:lpstr>
      <vt:lpstr>1.1 - The Basic Economic Problem</vt:lpstr>
      <vt:lpstr>1.1 - The Basic Economic Problem</vt:lpstr>
      <vt:lpstr>1.1 - The Basic Economic Problem</vt:lpstr>
      <vt:lpstr>1.1 - The Basic Economic Problem</vt:lpstr>
      <vt:lpstr>1.1 - The Basic Economic Problem</vt:lpstr>
      <vt:lpstr>1.2 – Economic Systems</vt:lpstr>
      <vt:lpstr>1.2 – Economic Systems</vt:lpstr>
      <vt:lpstr>1.2 – Economic Systems</vt:lpstr>
      <vt:lpstr>1.2 – Economic Systems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LO1a</dc:title>
  <dc:subject>eBusiness</dc:subject>
  <dc:creator>Enderoth</dc:creator>
  <cp:lastModifiedBy>Stephen Rafferty</cp:lastModifiedBy>
  <cp:revision>1663</cp:revision>
  <cp:lastPrinted>2014-01-22T18:25:48Z</cp:lastPrinted>
  <dcterms:created xsi:type="dcterms:W3CDTF">2008-03-12T11:01:44Z</dcterms:created>
  <dcterms:modified xsi:type="dcterms:W3CDTF">2018-08-03T17:55:59Z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